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2" r:id="rId3"/>
    <p:sldId id="282" r:id="rId4"/>
    <p:sldId id="276" r:id="rId5"/>
    <p:sldId id="275" r:id="rId6"/>
    <p:sldId id="291" r:id="rId7"/>
    <p:sldId id="285" r:id="rId8"/>
    <p:sldId id="283" r:id="rId9"/>
    <p:sldId id="288" r:id="rId10"/>
    <p:sldId id="287" r:id="rId11"/>
    <p:sldId id="281" r:id="rId12"/>
    <p:sldId id="279" r:id="rId13"/>
    <p:sldId id="289" r:id="rId14"/>
    <p:sldId id="290" r:id="rId15"/>
    <p:sldId id="280" r:id="rId16"/>
    <p:sldId id="286" r:id="rId17"/>
    <p:sldId id="271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194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55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40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65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74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600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96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59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82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34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63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29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39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88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4996-1ACA-4C6F-A523-845EF92B9954}" type="datetimeFigureOut">
              <a:rPr lang="es-MX" smtClean="0"/>
              <a:t>24/08/2015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914278-AF2C-4C27-88C8-B0449F873D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5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jp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.png"/><Relationship Id="rId5" Type="http://schemas.openxmlformats.org/officeDocument/2006/relationships/image" Target="../media/image1.gif"/><Relationship Id="rId10" Type="http://schemas.openxmlformats.org/officeDocument/2006/relationships/image" Target="../media/image5.png"/><Relationship Id="rId4" Type="http://schemas.openxmlformats.org/officeDocument/2006/relationships/image" Target="../media/image17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31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31.jpe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1.jpeg"/><Relationship Id="rId18" Type="http://schemas.microsoft.com/office/2007/relationships/hdphoto" Target="../media/hdphoto6.wdp"/><Relationship Id="rId3" Type="http://schemas.openxmlformats.org/officeDocument/2006/relationships/image" Target="../media/image33.jpg"/><Relationship Id="rId7" Type="http://schemas.openxmlformats.org/officeDocument/2006/relationships/image" Target="../media/image24.jpeg"/><Relationship Id="rId12" Type="http://schemas.openxmlformats.org/officeDocument/2006/relationships/image" Target="../media/image40.jpg"/><Relationship Id="rId17" Type="http://schemas.openxmlformats.org/officeDocument/2006/relationships/image" Target="../media/image43.jpeg"/><Relationship Id="rId2" Type="http://schemas.openxmlformats.org/officeDocument/2006/relationships/image" Target="../media/image32.jpg"/><Relationship Id="rId16" Type="http://schemas.microsoft.com/office/2007/relationships/hdphoto" Target="../media/hdphoto5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11" Type="http://schemas.openxmlformats.org/officeDocument/2006/relationships/image" Target="../media/image39.jpg"/><Relationship Id="rId5" Type="http://schemas.openxmlformats.org/officeDocument/2006/relationships/image" Target="../media/image35.jpg"/><Relationship Id="rId15" Type="http://schemas.openxmlformats.org/officeDocument/2006/relationships/image" Target="../media/image42.jpeg"/><Relationship Id="rId10" Type="http://schemas.openxmlformats.org/officeDocument/2006/relationships/image" Target="../media/image38.jpg"/><Relationship Id="rId4" Type="http://schemas.openxmlformats.org/officeDocument/2006/relationships/image" Target="../media/image34.jpg"/><Relationship Id="rId9" Type="http://schemas.openxmlformats.org/officeDocument/2006/relationships/image" Target="../media/image37.jp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PREVENCION DE EMBARAZOS A TEMPRANA EDAD</a:t>
            </a:r>
            <a:endParaRPr lang="es-MX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26968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s-MX" b="1" dirty="0" smtClean="0"/>
              <a:t>Presidente municipal: </a:t>
            </a:r>
            <a:r>
              <a:rPr lang="es-MX" dirty="0" smtClean="0"/>
              <a:t>CP. Ignacio Lenin Flores Lucio</a:t>
            </a:r>
          </a:p>
          <a:p>
            <a:pPr algn="l"/>
            <a:r>
              <a:rPr lang="es-MX" b="1" dirty="0" smtClean="0"/>
              <a:t>Presidenta DIF municipal: </a:t>
            </a:r>
            <a:r>
              <a:rPr lang="es-MX" dirty="0" smtClean="0"/>
              <a:t>Sra. Zulmma Verenice Guerrero Cazares</a:t>
            </a:r>
          </a:p>
          <a:p>
            <a:pPr algn="l"/>
            <a:r>
              <a:rPr lang="es-MX" b="1" dirty="0" smtClean="0"/>
              <a:t>Municipio:</a:t>
            </a:r>
            <a:r>
              <a:rPr lang="es-MX" dirty="0" smtClean="0"/>
              <a:t> Sabinas        </a:t>
            </a:r>
          </a:p>
          <a:p>
            <a:pPr algn="l"/>
            <a:r>
              <a:rPr lang="es-MX" b="1" dirty="0" smtClean="0"/>
              <a:t>Entidad Federativa: </a:t>
            </a:r>
            <a:r>
              <a:rPr lang="es-MX" dirty="0" smtClean="0"/>
              <a:t>Coahuila de Zaragoza </a:t>
            </a:r>
          </a:p>
          <a:p>
            <a:pPr algn="l"/>
            <a:r>
              <a:rPr lang="es-MX" b="1" dirty="0" smtClean="0"/>
              <a:t>Eje Temático:</a:t>
            </a:r>
            <a:r>
              <a:rPr lang="es-MX" dirty="0" smtClean="0"/>
              <a:t> Salud Reproductiva</a:t>
            </a:r>
            <a:endParaRPr lang="es-MX" dirty="0"/>
          </a:p>
        </p:txBody>
      </p:sp>
      <p:grpSp>
        <p:nvGrpSpPr>
          <p:cNvPr id="8" name="Grupo 7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1028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5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RECURSOS EMPLEADOS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Comunidades Saludables: $205,000</a:t>
            </a:r>
          </a:p>
          <a:p>
            <a:r>
              <a:rPr lang="es-MX" dirty="0" smtClean="0"/>
              <a:t>Municipio: $205,000</a:t>
            </a:r>
          </a:p>
          <a:p>
            <a:r>
              <a:rPr lang="es-MX" dirty="0" smtClean="0"/>
              <a:t>Recursos materiales: bienes informáticos, materiales de oficina. </a:t>
            </a:r>
          </a:p>
          <a:p>
            <a:r>
              <a:rPr lang="es-MX" dirty="0" smtClean="0"/>
              <a:t>Promocion: 1000 trípticos, 200 carteles, 6 periódicos murales, 6 mantas.</a:t>
            </a:r>
          </a:p>
          <a:p>
            <a:r>
              <a:rPr lang="es-MX" dirty="0" smtClean="0"/>
              <a:t>Recursos humanos: 10 personas (2 Lic. En mercadotecnia, 2 Lic. En desarrollo social, 2 Lic. En educación y 4 personas de logística) </a:t>
            </a:r>
          </a:p>
          <a:p>
            <a:endParaRPr lang="es-MX" dirty="0"/>
          </a:p>
        </p:txBody>
      </p:sp>
      <p:grpSp>
        <p:nvGrpSpPr>
          <p:cNvPr id="4" name="Grupo 3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5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5" y="4508157"/>
            <a:ext cx="1657350" cy="2209800"/>
          </a:xfrm>
          <a:prstGeom prst="rect">
            <a:avLst/>
          </a:prstGeom>
        </p:spPr>
      </p:pic>
      <p:pic>
        <p:nvPicPr>
          <p:cNvPr id="13" name="0 Imagen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6112"/>
          <a:stretch/>
        </p:blipFill>
        <p:spPr bwMode="auto">
          <a:xfrm>
            <a:off x="2227499" y="4508157"/>
            <a:ext cx="2182899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0 Imagen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98" y="4508157"/>
            <a:ext cx="1875072" cy="22098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0" y="4508157"/>
            <a:ext cx="210888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89692"/>
            <a:ext cx="4281638" cy="1320800"/>
          </a:xfrm>
        </p:spPr>
        <p:txBody>
          <a:bodyPr anchor="b"/>
          <a:lstStyle/>
          <a:p>
            <a:pPr algn="ctr"/>
            <a:r>
              <a:rPr lang="es-MX" dirty="0" smtClean="0"/>
              <a:t>CRITERIOS DE EVALUACION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5" y="2160589"/>
            <a:ext cx="4594882" cy="3880773"/>
          </a:xfrm>
        </p:spPr>
        <p:txBody>
          <a:bodyPr/>
          <a:lstStyle/>
          <a:p>
            <a:pPr algn="just"/>
            <a:r>
              <a:rPr lang="es-MX" dirty="0" smtClean="0"/>
              <a:t>A través de encuestas</a:t>
            </a:r>
          </a:p>
          <a:p>
            <a:pPr algn="just"/>
            <a:r>
              <a:rPr lang="es-MX" dirty="0" smtClean="0"/>
              <a:t>No hubo quejas, por parte de las escuelas se hicieron felicitaciones al municipio por las actividades del proyecto. </a:t>
            </a:r>
            <a:endParaRPr lang="es-MX" dirty="0"/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9" y="3824772"/>
            <a:ext cx="3721671" cy="2719098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5434906" y="1204098"/>
            <a:ext cx="3839096" cy="4636101"/>
            <a:chOff x="5434906" y="1204098"/>
            <a:chExt cx="3839096" cy="4636101"/>
          </a:xfrm>
        </p:grpSpPr>
        <p:grpSp>
          <p:nvGrpSpPr>
            <p:cNvPr id="7" name="Grupo 6"/>
            <p:cNvGrpSpPr/>
            <p:nvPr/>
          </p:nvGrpSpPr>
          <p:grpSpPr>
            <a:xfrm>
              <a:off x="5434906" y="1204098"/>
              <a:ext cx="3839096" cy="4636101"/>
              <a:chOff x="4846933" y="1270000"/>
              <a:chExt cx="3839096" cy="4636101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6933" y="1270000"/>
                <a:ext cx="3839096" cy="4636101"/>
              </a:xfrm>
              <a:prstGeom prst="rect">
                <a:avLst/>
              </a:prstGeom>
            </p:spPr>
          </p:pic>
          <p:sp>
            <p:nvSpPr>
              <p:cNvPr id="6" name="Rectángulo 5"/>
              <p:cNvSpPr/>
              <p:nvPr/>
            </p:nvSpPr>
            <p:spPr>
              <a:xfrm>
                <a:off x="5058032" y="1375719"/>
                <a:ext cx="3558746" cy="453038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pic>
          <p:nvPicPr>
            <p:cNvPr id="8" name="4 Imagen" descr="Contraloría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8068" y="1383957"/>
              <a:ext cx="294206" cy="197708"/>
            </a:xfrm>
            <a:prstGeom prst="rect">
              <a:avLst/>
            </a:prstGeom>
          </p:spPr>
        </p:pic>
        <p:pic>
          <p:nvPicPr>
            <p:cNvPr id="9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703" y="1328004"/>
              <a:ext cx="200190" cy="30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912" y="1369757"/>
              <a:ext cx="497905" cy="2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13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9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RESULTADOS OBTENIDOS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</a:t>
            </a:r>
            <a:r>
              <a:rPr lang="es-MX" dirty="0" smtClean="0"/>
              <a:t>a </a:t>
            </a:r>
            <a:r>
              <a:rPr lang="es-MX" dirty="0"/>
              <a:t>apertura de los jóvenes en los temas de sexualidad, su notable disposición e interés que mostraron a lo largo de los talleres. Eso ayuda a los jóvenes a comprender el tema y acercarse a las instancias, padres y maestros que pueden proporcionar ayuda en caso de que la necesiten. Las oportunidades que nos deja el proyecto es una comunidad sensibilizada en temas de Salud Reproductiva y Género, dando oportunidad a la Secretaria de Salud de seguir fortaleciendo sus Políticas de Salud Reproductiva para la población del Municipio de Sabinas más vulnerable</a:t>
            </a:r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8" y="4514335"/>
            <a:ext cx="3225148" cy="2161104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0" y="4514334"/>
            <a:ext cx="3251692" cy="234366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7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RESULTADOS OBTENIDOS</a:t>
            </a:r>
            <a:endParaRPr lang="es-MX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8" y="4514335"/>
            <a:ext cx="3225148" cy="2161104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0" y="4514334"/>
            <a:ext cx="3251692" cy="2343665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total se dieron 30 talleres, de los cuales:</a:t>
            </a:r>
          </a:p>
          <a:p>
            <a:r>
              <a:rPr lang="es-MX" dirty="0" smtClean="0"/>
              <a:t>Se capacito a un total de 630 adolescentes</a:t>
            </a:r>
          </a:p>
          <a:p>
            <a:r>
              <a:rPr lang="es-MX" dirty="0" smtClean="0"/>
              <a:t>1260 padres de familia</a:t>
            </a:r>
          </a:p>
          <a:p>
            <a:r>
              <a:rPr lang="es-MX" dirty="0" smtClean="0"/>
              <a:t>44 maestros</a:t>
            </a:r>
            <a:endParaRPr lang="es-MX" dirty="0"/>
          </a:p>
        </p:txBody>
      </p:sp>
      <p:grpSp>
        <p:nvGrpSpPr>
          <p:cNvPr id="7" name="Grupo 6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8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8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RESULTADOS AGREGADOS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proyecto se hizo extensivo a otras colonias, de las cuales se invitaron a 3 escuelas mas, para sumar un total de 2000 alumnos capacitados</a:t>
            </a:r>
          </a:p>
          <a:p>
            <a:r>
              <a:rPr lang="es-MX" dirty="0" smtClean="0"/>
              <a:t>Colonia Ismael Rodríguez (Secundaria 68)</a:t>
            </a:r>
          </a:p>
          <a:p>
            <a:r>
              <a:rPr lang="es-MX" dirty="0" smtClean="0"/>
              <a:t>Colonia Las Vírgenes  (Secundaria Guadalupe Zúñiga)</a:t>
            </a:r>
          </a:p>
          <a:p>
            <a:r>
              <a:rPr lang="es-MX" dirty="0" smtClean="0"/>
              <a:t>Colonia Infonavit (Secundaria Francisco Murguía)</a:t>
            </a:r>
          </a:p>
          <a:p>
            <a:r>
              <a:rPr lang="es-MX" dirty="0" smtClean="0"/>
              <a:t>Para este año escolar se planea dar continuidad en el CBTiS No 20 el cual cuenta con 1200 alumnos</a:t>
            </a:r>
          </a:p>
          <a:p>
            <a:endParaRPr lang="es-MX" dirty="0"/>
          </a:p>
        </p:txBody>
      </p:sp>
      <p:grpSp>
        <p:nvGrpSpPr>
          <p:cNvPr id="4" name="Grupo 3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5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3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Los </a:t>
            </a:r>
            <a:r>
              <a:rPr lang="es-MX" dirty="0"/>
              <a:t>medios de comunicación tanto tradicionales como electrónicos, tiene un papel primordial en llevar información a la comunidad. </a:t>
            </a:r>
            <a:endParaRPr lang="es-MX" dirty="0" smtClean="0"/>
          </a:p>
          <a:p>
            <a:r>
              <a:rPr lang="es-MX" dirty="0" smtClean="0"/>
              <a:t>Las </a:t>
            </a:r>
            <a:r>
              <a:rPr lang="es-MX" dirty="0"/>
              <a:t>instituciones deben identificar las barreras institucionales, jurídicas y médicas que enfrentan las y los </a:t>
            </a:r>
            <a:r>
              <a:rPr lang="es-MX" dirty="0" smtClean="0"/>
              <a:t>adolescentes</a:t>
            </a:r>
          </a:p>
          <a:p>
            <a:r>
              <a:rPr lang="es-MX" dirty="0" smtClean="0"/>
              <a:t>Atender </a:t>
            </a:r>
            <a:r>
              <a:rPr lang="es-MX" dirty="0"/>
              <a:t>a la población de jóvenes que no asiste a la escuela </a:t>
            </a:r>
            <a:endParaRPr lang="es-MX" dirty="0" smtClean="0"/>
          </a:p>
          <a:p>
            <a:r>
              <a:rPr lang="es-MX" dirty="0" smtClean="0"/>
              <a:t>Asegurar </a:t>
            </a:r>
            <a:r>
              <a:rPr lang="es-MX" dirty="0"/>
              <a:t>la aplicación de las normas oficiales mexicanas en el sistema nacional de salud y desarrollar políticas que favorezcan el ejercicio de los derechos sexuales y reproductivos de las niñas, niños y adolescentes </a:t>
            </a:r>
            <a:endParaRPr lang="es-MX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5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9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Fortalecer </a:t>
            </a:r>
            <a:r>
              <a:rPr lang="es-MX" dirty="0"/>
              <a:t>la igualdad de género a través de facilitar la toma de decisiones de las adolescentes, el desarrollo de habilidades para la vida y el liderazgo femenino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r>
              <a:rPr lang="es-MX" dirty="0"/>
              <a:t>Fortalecer a las instancias educativas para que atienda y canalicen a los jóvenes en temas de Sexualidad y Salud Reproductiva </a:t>
            </a:r>
            <a:endParaRPr lang="es-MX" dirty="0" smtClean="0"/>
          </a:p>
          <a:p>
            <a:r>
              <a:rPr lang="es-MX" dirty="0" smtClean="0"/>
              <a:t>Seguimiento </a:t>
            </a:r>
            <a:r>
              <a:rPr lang="es-MX" dirty="0"/>
              <a:t>y atención en temas de Sexualidad y Salud Reproductiva a madres adolescentes para prevenir segundos embarazos. Seguimiento a adolescentes embarazadas informando y previniendo ITS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5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0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50292" cy="1787611"/>
          </a:xfrm>
          <a:prstGeom prst="rect">
            <a:avLst/>
          </a:prstGeom>
        </p:spPr>
      </p:pic>
      <p:pic>
        <p:nvPicPr>
          <p:cNvPr id="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93" y="0"/>
            <a:ext cx="2808845" cy="2320658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39" y="1"/>
            <a:ext cx="2694030" cy="1845276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612"/>
            <a:ext cx="2850292" cy="1804086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92" y="2320658"/>
            <a:ext cx="2808846" cy="1968843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6112"/>
          <a:stretch/>
        </p:blipFill>
        <p:spPr bwMode="auto">
          <a:xfrm>
            <a:off x="5659138" y="1845277"/>
            <a:ext cx="2694030" cy="1655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0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69" y="0"/>
            <a:ext cx="3838831" cy="2698654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68" y="2698654"/>
            <a:ext cx="3838832" cy="1733303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13" y="4431956"/>
            <a:ext cx="2211087" cy="2426043"/>
          </a:xfrm>
          <a:prstGeom prst="rect">
            <a:avLst/>
          </a:prstGeom>
        </p:spPr>
      </p:pic>
      <p:pic>
        <p:nvPicPr>
          <p:cNvPr id="12" name="0 Imagen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1697"/>
            <a:ext cx="2850292" cy="3266301"/>
          </a:xfrm>
          <a:prstGeom prst="rect">
            <a:avLst/>
          </a:prstGeom>
        </p:spPr>
      </p:pic>
      <p:pic>
        <p:nvPicPr>
          <p:cNvPr id="13" name="0 Imagen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91" y="4289501"/>
            <a:ext cx="2808847" cy="2568497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38" y="3500542"/>
            <a:ext cx="2741931" cy="3357456"/>
          </a:xfrm>
          <a:prstGeom prst="rect">
            <a:avLst/>
          </a:prstGeom>
        </p:spPr>
      </p:pic>
      <p:pic>
        <p:nvPicPr>
          <p:cNvPr id="15" name="0 Imagen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69" y="4431955"/>
            <a:ext cx="1579844" cy="24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DATOS GENERALES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Sabinas se localiza al </a:t>
            </a:r>
            <a:r>
              <a:rPr lang="es-MX" sz="2000" dirty="0" smtClean="0"/>
              <a:t> noreste</a:t>
            </a:r>
            <a:r>
              <a:rPr lang="es-MX" sz="2000" dirty="0"/>
              <a:t> de Coahuila. </a:t>
            </a:r>
            <a:endParaRPr lang="es-MX" sz="2000" dirty="0" smtClean="0"/>
          </a:p>
          <a:p>
            <a:r>
              <a:rPr lang="es-MX" sz="2000" dirty="0" smtClean="0"/>
              <a:t>Tiene </a:t>
            </a:r>
            <a:r>
              <a:rPr lang="es-MX" sz="2000" dirty="0"/>
              <a:t>una extensión territorial de 2.345 </a:t>
            </a:r>
            <a:r>
              <a:rPr lang="es-MX" sz="2000" dirty="0" smtClean="0"/>
              <a:t>km</a:t>
            </a:r>
            <a:r>
              <a:rPr lang="es-MX" sz="2000" dirty="0"/>
              <a:t> cuadrados. </a:t>
            </a:r>
            <a:endParaRPr lang="es-MX" sz="2000" dirty="0" smtClean="0"/>
          </a:p>
          <a:p>
            <a:r>
              <a:rPr lang="es-MX" sz="2000" dirty="0" smtClean="0"/>
              <a:t>65,818 habitantes</a:t>
            </a:r>
          </a:p>
          <a:p>
            <a:r>
              <a:rPr lang="es-MX" sz="2000" dirty="0"/>
              <a:t>Existen yacimientos de carbón, de los cuales se extrae el 14,50% de la producción </a:t>
            </a:r>
            <a:r>
              <a:rPr lang="es-MX" sz="2000" dirty="0" smtClean="0"/>
              <a:t>nacional.</a:t>
            </a:r>
            <a:endParaRPr lang="es-MX" sz="2000" dirty="0"/>
          </a:p>
        </p:txBody>
      </p:sp>
      <p:pic>
        <p:nvPicPr>
          <p:cNvPr id="2050" name="Picture 2" descr="http://www.inafed.gob.mx/work/enciclopedia/EMM05coahuila/municipios/mapas/05m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87" y="4694219"/>
            <a:ext cx="2115996" cy="20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448074" y="16424"/>
            <a:ext cx="7625002" cy="877350"/>
            <a:chOff x="1085609" y="160618"/>
            <a:chExt cx="7625002" cy="877350"/>
          </a:xfrm>
        </p:grpSpPr>
        <p:pic>
          <p:nvPicPr>
            <p:cNvPr id="6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1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790836"/>
            <a:ext cx="8596668" cy="13208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MX" dirty="0" smtClean="0"/>
              <a:t>SINTESIS DEL DIAGNOSTICO PARTICIPATIVO QUE DIO ORIGEN AL PROYECTO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009" y="2226493"/>
            <a:ext cx="9521109" cy="2238417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El </a:t>
            </a:r>
            <a:r>
              <a:rPr lang="es-MX" sz="2000" dirty="0" smtClean="0"/>
              <a:t> </a:t>
            </a:r>
            <a:r>
              <a:rPr lang="es-MX" sz="2000" dirty="0"/>
              <a:t>jueves 30 de enero del </a:t>
            </a:r>
            <a:r>
              <a:rPr lang="es-MX" sz="2000" dirty="0" smtClean="0"/>
              <a:t>2014, </a:t>
            </a:r>
            <a:r>
              <a:rPr lang="es-MX" sz="2000" dirty="0"/>
              <a:t>se llevó a cabo el Taller Intersectorial para la elaboración de </a:t>
            </a:r>
            <a:r>
              <a:rPr lang="es-MX" sz="2000" dirty="0" smtClean="0"/>
              <a:t>Proyectos municipales </a:t>
            </a:r>
            <a:r>
              <a:rPr lang="es-MX" sz="2000" dirty="0"/>
              <a:t>de </a:t>
            </a:r>
            <a:r>
              <a:rPr lang="es-MX" sz="2000" dirty="0" smtClean="0"/>
              <a:t>Salud.</a:t>
            </a:r>
            <a:endParaRPr lang="es-MX" sz="2000" dirty="0"/>
          </a:p>
          <a:p>
            <a:pPr algn="just"/>
            <a:r>
              <a:rPr lang="es-MX" sz="2000" dirty="0"/>
              <a:t>En la Reunión se hizo la presentación del Diagnóstico de Salud, por el Jefe de la Jurisdicción Sanitaria No. 03; y por personal de Secretaria de Salud de nivel </a:t>
            </a:r>
            <a:r>
              <a:rPr lang="es-MX" sz="2000" dirty="0" smtClean="0"/>
              <a:t>Estatal, </a:t>
            </a:r>
            <a:r>
              <a:rPr lang="es-MX" sz="2000" dirty="0"/>
              <a:t>se </a:t>
            </a:r>
            <a:r>
              <a:rPr lang="es-MX" sz="2000" dirty="0" smtClean="0"/>
              <a:t>dieron </a:t>
            </a:r>
            <a:r>
              <a:rPr lang="es-MX" sz="2000" dirty="0"/>
              <a:t>a conocer las Reglas de Operación 2014 para la Elaboración de Proyectos municipales. </a:t>
            </a:r>
          </a:p>
          <a:p>
            <a:pPr algn="just"/>
            <a:endParaRPr lang="es-MX" sz="2000" dirty="0"/>
          </a:p>
        </p:txBody>
      </p:sp>
      <p:grpSp>
        <p:nvGrpSpPr>
          <p:cNvPr id="5" name="Grupo 4"/>
          <p:cNvGrpSpPr/>
          <p:nvPr/>
        </p:nvGrpSpPr>
        <p:grpSpPr>
          <a:xfrm>
            <a:off x="527222" y="4415480"/>
            <a:ext cx="6858228" cy="2347787"/>
            <a:chOff x="1117599" y="4366054"/>
            <a:chExt cx="9245601" cy="2207743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599" y="4366054"/>
              <a:ext cx="2943655" cy="220774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255" y="4366055"/>
              <a:ext cx="3204518" cy="220774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73" y="4366054"/>
              <a:ext cx="3097427" cy="2207742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10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7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223" y="1698365"/>
            <a:ext cx="9475572" cy="2733589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solidFill>
                  <a:schemeClr val="tx1"/>
                </a:solidFill>
              </a:rPr>
              <a:t>Se identificaron y analizaron los problemas de salud que afectan al municipio de Sabinas  marcándose como prioritarios los siguientes</a:t>
            </a:r>
            <a:r>
              <a:rPr lang="es-MX" sz="2000" dirty="0" smtClean="0">
                <a:solidFill>
                  <a:schemeClr val="tx1"/>
                </a:solidFill>
              </a:rPr>
              <a:t>:</a:t>
            </a:r>
            <a:endParaRPr lang="es-MX" sz="2000" dirty="0">
              <a:solidFill>
                <a:schemeClr val="tx1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s-MX" sz="2000" b="1" dirty="0"/>
              <a:t>Embarazo en el </a:t>
            </a:r>
            <a:r>
              <a:rPr lang="es-MX" sz="2000" b="1" dirty="0" smtClean="0"/>
              <a:t>Adolescente </a:t>
            </a:r>
            <a:r>
              <a:rPr lang="es-MX" sz="2000" dirty="0" smtClean="0"/>
              <a:t>(Se atendieron un total de 1514 embarazos  de los cuales 672 fueron de menores de 20 años, lo que equivale a 44.4%)</a:t>
            </a:r>
            <a:endParaRPr lang="es-MX" sz="20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s-MX" sz="2000" b="1" dirty="0" smtClean="0"/>
              <a:t>Violencia</a:t>
            </a:r>
            <a:endParaRPr lang="es-MX" sz="20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s-MX" sz="2000" b="1" dirty="0" smtClean="0"/>
              <a:t>Adicciones</a:t>
            </a:r>
            <a:r>
              <a:rPr lang="es-MX" sz="2000" dirty="0"/>
              <a:t> </a:t>
            </a:r>
            <a:endParaRPr lang="es-MX" sz="2000" dirty="0" smtClean="0"/>
          </a:p>
        </p:txBody>
      </p:sp>
      <p:grpSp>
        <p:nvGrpSpPr>
          <p:cNvPr id="8" name="Grupo 7"/>
          <p:cNvGrpSpPr/>
          <p:nvPr/>
        </p:nvGrpSpPr>
        <p:grpSpPr>
          <a:xfrm>
            <a:off x="486032" y="4802659"/>
            <a:ext cx="6899418" cy="1960608"/>
            <a:chOff x="1117599" y="4366054"/>
            <a:chExt cx="9245601" cy="220774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599" y="4366054"/>
              <a:ext cx="2943655" cy="2207742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255" y="4366055"/>
              <a:ext cx="3204518" cy="220774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73" y="4366054"/>
              <a:ext cx="3097427" cy="2207742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13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8224247" y="6393934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/>
              <a:t>Diagnostico de Salud municipal 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90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OBJETIVO GENERAL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000" dirty="0" smtClean="0"/>
              <a:t>Fortalecer la educación de los adolescentes para fomentar una cultura de sexualidad responsable y evitar embarazos a temprana edad a través de: platicas, talleres, debates, materiales didácticos como trípticos, carteles, manta, pagina de Facebook.</a:t>
            </a:r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9" y="3466070"/>
            <a:ext cx="4275437" cy="320657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6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7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POBLACION BENEFICIADA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Total de población beneficiada: 2,200</a:t>
            </a:r>
          </a:p>
          <a:p>
            <a:r>
              <a:rPr lang="es-MX" dirty="0" smtClean="0"/>
              <a:t>Hombres mayores de 60 años: 90</a:t>
            </a:r>
          </a:p>
          <a:p>
            <a:r>
              <a:rPr lang="es-MX" dirty="0" smtClean="0"/>
              <a:t>Mujeres mayores de 60 años: 130</a:t>
            </a:r>
          </a:p>
          <a:p>
            <a:r>
              <a:rPr lang="es-MX" dirty="0" smtClean="0"/>
              <a:t>Hombres de 25 a 59 años: 600</a:t>
            </a:r>
          </a:p>
          <a:p>
            <a:r>
              <a:rPr lang="es-MX" dirty="0" smtClean="0"/>
              <a:t>Mujeres de 25 a 59 años: 750</a:t>
            </a:r>
          </a:p>
          <a:p>
            <a:r>
              <a:rPr lang="es-MX" dirty="0" smtClean="0"/>
              <a:t>Hombres de 15 a 24 años: 150</a:t>
            </a:r>
          </a:p>
          <a:p>
            <a:r>
              <a:rPr lang="es-MX" dirty="0" smtClean="0"/>
              <a:t>Mujeres de 15 a 24 años: 150</a:t>
            </a:r>
          </a:p>
          <a:p>
            <a:r>
              <a:rPr lang="es-MX" dirty="0" smtClean="0"/>
              <a:t>Niños de 0 a 14 años: 165</a:t>
            </a:r>
          </a:p>
          <a:p>
            <a:r>
              <a:rPr lang="es-MX" dirty="0" smtClean="0"/>
              <a:t>Niñas de 0 a 14 años: 165</a:t>
            </a:r>
            <a:endParaRPr lang="es-MX" dirty="0"/>
          </a:p>
        </p:txBody>
      </p:sp>
      <p:grpSp>
        <p:nvGrpSpPr>
          <p:cNvPr id="4" name="Grupo 3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5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  <p:pic>
        <p:nvPicPr>
          <p:cNvPr id="11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28" y="2055229"/>
            <a:ext cx="2229752" cy="18247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28" y="3880022"/>
            <a:ext cx="2229752" cy="17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ACTIVIDADES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sede fue en el Gimnasio Municipal</a:t>
            </a:r>
          </a:p>
          <a:p>
            <a:r>
              <a:rPr lang="es-MX" dirty="0" smtClean="0"/>
              <a:t>Se impartieron talleres a alumnos, maestros y padres de familia sobre: la importancia de llevar una vida saludable, el plato del bien comer, daños físicos, emocionales y sociales que genera una adicción, violencia, la manera en que se relacionan con sus pares y en su entorno familiar y se dieron herramientas para lograr armar su plan de vida.</a:t>
            </a:r>
          </a:p>
          <a:p>
            <a:r>
              <a:rPr lang="es-MX" dirty="0" smtClean="0"/>
              <a:t>Se plasmaron las ideas en periódicos murales y se realizaron dinámicas para reforzar estas ideas.</a:t>
            </a:r>
          </a:p>
          <a:p>
            <a:r>
              <a:rPr lang="es-MX" dirty="0" smtClean="0"/>
              <a:t>Se dio a conocer a la población las actividades realizadas a través de televisión e internet.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grpSp>
        <p:nvGrpSpPr>
          <p:cNvPr id="4" name="Grupo 3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5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1233" y="4503631"/>
            <a:ext cx="2420767" cy="2354369"/>
          </a:xfrm>
          <a:prstGeom prst="rect">
            <a:avLst/>
          </a:prstGeom>
        </p:spPr>
      </p:pic>
      <p:pic>
        <p:nvPicPr>
          <p:cNvPr id="12" name="0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80" y="5157915"/>
            <a:ext cx="1787486" cy="17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ACTIVIDADES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Sexualidad </a:t>
            </a:r>
            <a:r>
              <a:rPr lang="es-MX" dirty="0"/>
              <a:t>Responsable</a:t>
            </a:r>
            <a:r>
              <a:rPr lang="es-MX" dirty="0" smtClean="0"/>
              <a:t>; </a:t>
            </a:r>
            <a:r>
              <a:rPr lang="es-MX" dirty="0"/>
              <a:t>ayudó a los jóvenes a comprender los riesgos de la relaciones sexuales a temprana edad. </a:t>
            </a:r>
            <a:endParaRPr lang="es-MX" dirty="0" smtClean="0"/>
          </a:p>
          <a:p>
            <a:r>
              <a:rPr lang="es-MX" dirty="0" smtClean="0"/>
              <a:t>A </a:t>
            </a:r>
            <a:r>
              <a:rPr lang="es-MX" dirty="0"/>
              <a:t>los jóvenes se les invitó a platicar con padres y maestros de los temas antes mencionados, abriendo un canal de comunicación entre los mismos ya que padres y </a:t>
            </a:r>
            <a:r>
              <a:rPr lang="es-MX" dirty="0" smtClean="0"/>
              <a:t>maestros </a:t>
            </a:r>
            <a:r>
              <a:rPr lang="es-MX" dirty="0"/>
              <a:t>recibieron capacitación en los mismos </a:t>
            </a:r>
            <a:r>
              <a:rPr lang="es-MX" dirty="0" smtClean="0"/>
              <a:t>temas. </a:t>
            </a:r>
          </a:p>
          <a:p>
            <a:r>
              <a:rPr lang="es-MX" dirty="0" smtClean="0"/>
              <a:t>Se </a:t>
            </a:r>
            <a:r>
              <a:rPr lang="es-MX" dirty="0"/>
              <a:t>otorgaron trípticos con información relevante, dirección, teléfono y contactos directos para pedir ayuda en temas de nutrición, consumo de drogas y salud reproductiva. Esta información se hizo llegar de igual manera a padres y </a:t>
            </a:r>
            <a:r>
              <a:rPr lang="es-MX" dirty="0" smtClean="0"/>
              <a:t>maestros.</a:t>
            </a:r>
            <a:endParaRPr lang="es-MX" dirty="0"/>
          </a:p>
        </p:txBody>
      </p:sp>
      <p:grpSp>
        <p:nvGrpSpPr>
          <p:cNvPr id="4" name="Grupo 3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5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  <p:grpSp>
        <p:nvGrpSpPr>
          <p:cNvPr id="21" name="Grupo 20"/>
          <p:cNvGrpSpPr/>
          <p:nvPr/>
        </p:nvGrpSpPr>
        <p:grpSpPr>
          <a:xfrm>
            <a:off x="4353833" y="4945310"/>
            <a:ext cx="3103980" cy="1912690"/>
            <a:chOff x="2975467" y="1757825"/>
            <a:chExt cx="6096000" cy="4686300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467" y="1757825"/>
              <a:ext cx="6096000" cy="4686300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>
              <a:off x="3246793" y="5903660"/>
              <a:ext cx="3368191" cy="367891"/>
              <a:chOff x="9486956" y="4512148"/>
              <a:chExt cx="2085179" cy="367891"/>
            </a:xfrm>
          </p:grpSpPr>
          <p:pic>
            <p:nvPicPr>
              <p:cNvPr id="23" name="4 Imagen" descr="Contraloría.jpg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486956" y="4512148"/>
                <a:ext cx="511751" cy="367889"/>
              </a:xfrm>
              <a:prstGeom prst="rect">
                <a:avLst/>
              </a:prstGeom>
            </p:spPr>
          </p:pic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98707" y="4512148"/>
                <a:ext cx="864973" cy="367890"/>
              </a:xfrm>
              <a:prstGeom prst="rect">
                <a:avLst/>
              </a:prstGeom>
            </p:spPr>
          </p:pic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63680" y="4512149"/>
                <a:ext cx="411892" cy="367890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75573" y="4512148"/>
                <a:ext cx="296562" cy="367889"/>
              </a:xfrm>
              <a:prstGeom prst="rect">
                <a:avLst/>
              </a:prstGeom>
            </p:spPr>
          </p:pic>
        </p:grpSp>
      </p:grpSp>
      <p:grpSp>
        <p:nvGrpSpPr>
          <p:cNvPr id="28" name="Grupo 27"/>
          <p:cNvGrpSpPr/>
          <p:nvPr/>
        </p:nvGrpSpPr>
        <p:grpSpPr>
          <a:xfrm>
            <a:off x="1289379" y="4945310"/>
            <a:ext cx="3064453" cy="1912690"/>
            <a:chOff x="7074522" y="4820849"/>
            <a:chExt cx="3064453" cy="1912690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522" y="4820849"/>
              <a:ext cx="3064453" cy="1912690"/>
            </a:xfrm>
            <a:prstGeom prst="rect">
              <a:avLst/>
            </a:prstGeom>
          </p:spPr>
        </p:pic>
        <p:grpSp>
          <p:nvGrpSpPr>
            <p:cNvPr id="20" name="Grupo 19"/>
            <p:cNvGrpSpPr/>
            <p:nvPr/>
          </p:nvGrpSpPr>
          <p:grpSpPr>
            <a:xfrm>
              <a:off x="7647760" y="6512951"/>
              <a:ext cx="1840189" cy="150152"/>
              <a:chOff x="9486956" y="4512148"/>
              <a:chExt cx="2085179" cy="367891"/>
            </a:xfrm>
          </p:grpSpPr>
          <p:pic>
            <p:nvPicPr>
              <p:cNvPr id="12" name="4 Imagen" descr="Contraloría.jpg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486956" y="4512148"/>
                <a:ext cx="511751" cy="367889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98707" y="4512148"/>
                <a:ext cx="864973" cy="367890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63680" y="4512149"/>
                <a:ext cx="411892" cy="367890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75573" y="4512148"/>
                <a:ext cx="296562" cy="3678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46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/>
              <a:t>ACCIONES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instancias gubernamentales involucradas </a:t>
            </a:r>
            <a:r>
              <a:rPr lang="es-MX" dirty="0" smtClean="0"/>
              <a:t>fueron: </a:t>
            </a:r>
          </a:p>
          <a:p>
            <a:r>
              <a:rPr lang="es-MX" dirty="0" smtClean="0"/>
              <a:t>La</a:t>
            </a:r>
            <a:r>
              <a:rPr lang="es-MX" dirty="0"/>
              <a:t> </a:t>
            </a:r>
            <a:r>
              <a:rPr lang="es-MX" dirty="0" smtClean="0"/>
              <a:t>Secretaria </a:t>
            </a:r>
            <a:r>
              <a:rPr lang="es-MX" dirty="0"/>
              <a:t>de Educación Pública que nos facilitaron los </a:t>
            </a:r>
            <a:r>
              <a:rPr lang="es-MX" dirty="0" smtClean="0"/>
              <a:t>permisos para </a:t>
            </a:r>
            <a:r>
              <a:rPr lang="es-MX" dirty="0"/>
              <a:t>que los jóvenes pudieran participar en el proyecto. </a:t>
            </a:r>
            <a:endParaRPr lang="es-MX" dirty="0" smtClean="0"/>
          </a:p>
          <a:p>
            <a:r>
              <a:rPr lang="es-MX" dirty="0" smtClean="0"/>
              <a:t>El DIF Municipal </a:t>
            </a:r>
            <a:r>
              <a:rPr lang="es-MX" dirty="0"/>
              <a:t>quien gestionó y apoyo con personal en la logística </a:t>
            </a:r>
            <a:r>
              <a:rPr lang="es-MX" dirty="0" smtClean="0"/>
              <a:t>del proyecto</a:t>
            </a:r>
            <a:r>
              <a:rPr lang="es-MX" dirty="0"/>
              <a:t>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85609" y="160618"/>
            <a:ext cx="7625002" cy="877350"/>
            <a:chOff x="1085609" y="160618"/>
            <a:chExt cx="7625002" cy="877350"/>
          </a:xfrm>
        </p:grpSpPr>
        <p:pic>
          <p:nvPicPr>
            <p:cNvPr id="5" name="Picture 4" descr="http://sabinas.gob.mx/images/logoo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34" y="160618"/>
              <a:ext cx="567277" cy="87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pbs.twimg.com/profile_images/2653609484/a57b0a6823d62a6129d12f8195919e2d_400x4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3" y="160618"/>
              <a:ext cx="835088" cy="8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863" y="169019"/>
              <a:ext cx="2056150" cy="83508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300" y="288324"/>
              <a:ext cx="1195378" cy="71578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609" y="241183"/>
              <a:ext cx="1249032" cy="762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30" y="194481"/>
              <a:ext cx="819150" cy="809625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567" y="4399005"/>
            <a:ext cx="3073866" cy="1094088"/>
          </a:xfrm>
          <a:prstGeom prst="rect">
            <a:avLst/>
          </a:prstGeom>
        </p:spPr>
      </p:pic>
      <p:pic>
        <p:nvPicPr>
          <p:cNvPr id="1028" name="Picture 4" descr="http://www.itsguasave.edu.mx/logos_oficiales/se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41" y="4303280"/>
            <a:ext cx="2540313" cy="10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1207</TotalTime>
  <Words>997</Words>
  <Application>Microsoft Office PowerPoint</Application>
  <PresentationFormat>Panorámica</PresentationFormat>
  <Paragraphs>77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Faceta</vt:lpstr>
      <vt:lpstr>PREVENCION DE EMBARAZOS A TEMPRANA EDAD</vt:lpstr>
      <vt:lpstr>DATOS GENERALES</vt:lpstr>
      <vt:lpstr>SINTESIS DEL DIAGNOSTICO PARTICIPATIVO QUE DIO ORIGEN AL PROYECTO</vt:lpstr>
      <vt:lpstr>ANTECEDENTES</vt:lpstr>
      <vt:lpstr>OBJETIVO GENERAL</vt:lpstr>
      <vt:lpstr>POBLACION BENEFICIADA</vt:lpstr>
      <vt:lpstr>ACTIVIDADES</vt:lpstr>
      <vt:lpstr>ACTIVIDADES</vt:lpstr>
      <vt:lpstr>ACCIONES</vt:lpstr>
      <vt:lpstr>RECURSOS EMPLEADOS</vt:lpstr>
      <vt:lpstr>CRITERIOS DE EVALUACION</vt:lpstr>
      <vt:lpstr>RESULTADOS OBTENIDOS</vt:lpstr>
      <vt:lpstr>RESULTADOS OBTENIDOS</vt:lpstr>
      <vt:lpstr>RESULTADOS AGREGADOS</vt:lpstr>
      <vt:lpstr>CONCLUSIONES</vt:lpstr>
      <vt:lpstr>CONCLUSIONES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PREVENCION DE EMBARAZOS A TEMPRANA EDAD</dc:title>
  <dc:creator>Promocion de la Salu</dc:creator>
  <cp:lastModifiedBy>Promocion de la Salu</cp:lastModifiedBy>
  <cp:revision>55</cp:revision>
  <dcterms:created xsi:type="dcterms:W3CDTF">2015-07-30T14:39:36Z</dcterms:created>
  <dcterms:modified xsi:type="dcterms:W3CDTF">2015-08-24T20:32:51Z</dcterms:modified>
</cp:coreProperties>
</file>